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2" r:id="rId8"/>
    <p:sldId id="263" r:id="rId9"/>
    <p:sldId id="265" r:id="rId10"/>
    <p:sldId id="266" r:id="rId11"/>
    <p:sldId id="267" r:id="rId12"/>
    <p:sldId id="269" r:id="rId13"/>
    <p:sldId id="270" r:id="rId14"/>
    <p:sldId id="268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9" autoAdjust="0"/>
    <p:restoredTop sz="94660"/>
  </p:normalViewPr>
  <p:slideViewPr>
    <p:cSldViewPr snapToGrid="0">
      <p:cViewPr varScale="1">
        <p:scale>
          <a:sx n="52" d="100"/>
          <a:sy n="52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0D8D-F0EA-4272-AEAE-071367CF578C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1FC3-D2C0-4F9B-B696-F5B5FDB0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713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0D8D-F0EA-4272-AEAE-071367CF578C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1FC3-D2C0-4F9B-B696-F5B5FDB0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70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0D8D-F0EA-4272-AEAE-071367CF578C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1FC3-D2C0-4F9B-B696-F5B5FDB0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813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0D8D-F0EA-4272-AEAE-071367CF578C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1FC3-D2C0-4F9B-B696-F5B5FDB0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498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0D8D-F0EA-4272-AEAE-071367CF578C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1FC3-D2C0-4F9B-B696-F5B5FDB0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924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0D8D-F0EA-4272-AEAE-071367CF578C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1FC3-D2C0-4F9B-B696-F5B5FDB0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92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0D8D-F0EA-4272-AEAE-071367CF578C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1FC3-D2C0-4F9B-B696-F5B5FDB0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18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0D8D-F0EA-4272-AEAE-071367CF578C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1FC3-D2C0-4F9B-B696-F5B5FDB0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999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0D8D-F0EA-4272-AEAE-071367CF578C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1FC3-D2C0-4F9B-B696-F5B5FDB0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1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0D8D-F0EA-4272-AEAE-071367CF578C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1FC3-D2C0-4F9B-B696-F5B5FDB0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33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0D8D-F0EA-4272-AEAE-071367CF578C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1FC3-D2C0-4F9B-B696-F5B5FDB0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60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C0D8D-F0EA-4272-AEAE-071367CF578C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11FC3-D2C0-4F9B-B696-F5B5FDB0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59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-1"/>
            <a:ext cx="9144000" cy="1660849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В</a:t>
            </a:r>
            <a:r>
              <a:rPr lang="ru-RU" b="1" dirty="0" smtClean="0"/>
              <a:t>озбуждение уголовного дела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045029"/>
            <a:ext cx="9691396" cy="5206481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ru-RU" sz="3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Понятие и сущность стадии возбуждения уголовного дела </a:t>
            </a:r>
            <a:endParaRPr lang="ru-RU" sz="36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3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 Поводы и основания для возбуждения уголовного дела</a:t>
            </a:r>
            <a:endParaRPr lang="ru-RU" sz="36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3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3. Порядок возбуждения уголовного дела </a:t>
            </a:r>
            <a:endParaRPr lang="ru-RU" sz="3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3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4. Основания и порядок отказа в возбуждении уголовного дела</a:t>
            </a:r>
            <a:endParaRPr lang="ru-RU" sz="36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3188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329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Явка с повинной (ст. 142 УПК)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94318"/>
            <a:ext cx="10515600" cy="4982645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1. Заявление о явке с повинной - добровольное сообщение лица о совершенном им преступлении.</a:t>
            </a:r>
          </a:p>
          <a:p>
            <a:pPr algn="just"/>
            <a:r>
              <a:rPr lang="ru-RU" sz="3200" dirty="0"/>
              <a:t>2. Заявление о явке с повинной может быть сделано как в письменном, так и в устном виде. Устное заявление принимается и заносится в протокол в порядке, установленном частью третьей статьи 141 настоящего Кодекса.</a:t>
            </a:r>
          </a:p>
          <a:p>
            <a:pPr algn="just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8988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2534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0466"/>
            <a:ext cx="10515600" cy="5486497"/>
          </a:xfrm>
        </p:spPr>
        <p:txBody>
          <a:bodyPr>
            <a:noAutofit/>
          </a:bodyPr>
          <a:lstStyle/>
          <a:p>
            <a:pPr algn="just"/>
            <a:r>
              <a:rPr lang="ru-RU" sz="3200" dirty="0"/>
              <a:t>Согласно ч. 2 ст. 140 УПК РФ </a:t>
            </a:r>
            <a:r>
              <a:rPr lang="ru-RU" sz="3200" b="1" i="1" dirty="0"/>
              <a:t>основанием для возбуждения уголовного дела </a:t>
            </a:r>
            <a:r>
              <a:rPr lang="ru-RU" sz="3200" dirty="0"/>
              <a:t>является наличие достаточных данных, указывающих на признаки преступления. </a:t>
            </a:r>
            <a:endParaRPr lang="ru-RU" sz="3200" dirty="0" smtClean="0"/>
          </a:p>
          <a:p>
            <a:pPr algn="just"/>
            <a:r>
              <a:rPr lang="ru-RU" sz="3200" dirty="0" smtClean="0"/>
              <a:t>Для </a:t>
            </a:r>
            <a:r>
              <a:rPr lang="ru-RU" sz="3200" dirty="0"/>
              <a:t>возбуждения уголовного дела не обязательно наличие данных о том, кто совершил преступление; на данный момент они могут отсутствовать полностью; необходимы лишь такие данные, которые свидетельствуют о наличии самого события преступления; например, обнаруженные на трупе человека следы насильственной смерти свидетельствуют об убийстве, а следы взлома сейфа - о краже находившихся там денег или ценностей. </a:t>
            </a:r>
          </a:p>
        </p:txBody>
      </p:sp>
    </p:spTree>
    <p:extLst>
      <p:ext uri="{BB962C8B-B14F-4D97-AF65-F5344CB8AC3E}">
        <p14:creationId xmlns:p14="http://schemas.microsoft.com/office/powerpoint/2010/main" val="23490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95739"/>
            <a:ext cx="10515600" cy="5281224"/>
          </a:xfrm>
        </p:spPr>
        <p:txBody>
          <a:bodyPr/>
          <a:lstStyle/>
          <a:p>
            <a:pPr marL="0" indent="0">
              <a:buNone/>
            </a:pPr>
            <a:r>
              <a:rPr lang="ru-RU" sz="3600" b="1" i="1" dirty="0"/>
              <a:t>Процессуальный порядок возбуждения уголовного дела </a:t>
            </a:r>
            <a:r>
              <a:rPr lang="ru-RU" sz="3600" dirty="0"/>
              <a:t>складывается из трех элементов: </a:t>
            </a:r>
          </a:p>
          <a:p>
            <a:r>
              <a:rPr lang="ru-RU" sz="3600" dirty="0" smtClean="0"/>
              <a:t>действий </a:t>
            </a:r>
            <a:r>
              <a:rPr lang="ru-RU" sz="3600" dirty="0"/>
              <a:t>при поступлении повода к возбуждению уголовного дела; </a:t>
            </a:r>
          </a:p>
          <a:p>
            <a:r>
              <a:rPr lang="ru-RU" sz="3600" dirty="0" smtClean="0"/>
              <a:t>способа </a:t>
            </a:r>
            <a:r>
              <a:rPr lang="ru-RU" sz="3600" dirty="0"/>
              <a:t>проверки наличия оснований и отсутствия противопоказаний к возбуждению уголовного дела; </a:t>
            </a:r>
          </a:p>
          <a:p>
            <a:r>
              <a:rPr lang="ru-RU" sz="3600" dirty="0" smtClean="0"/>
              <a:t>принятия </a:t>
            </a:r>
            <a:r>
              <a:rPr lang="ru-RU" sz="3600" dirty="0"/>
              <a:t>и оформления решений.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622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1242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5657"/>
            <a:ext cx="10515600" cy="5001306"/>
          </a:xfrm>
        </p:spPr>
        <p:txBody>
          <a:bodyPr>
            <a:noAutofit/>
          </a:bodyPr>
          <a:lstStyle/>
          <a:p>
            <a:pPr algn="just"/>
            <a:r>
              <a:rPr lang="ru-RU" sz="3600" dirty="0"/>
              <a:t>Уголовно-процессуальный закон дает исчерпывающий </a:t>
            </a:r>
            <a:r>
              <a:rPr lang="ru-RU" sz="3600" b="1" i="1" dirty="0"/>
              <a:t>перечень субъектов возбуждения уголовных дел</a:t>
            </a:r>
            <a:r>
              <a:rPr lang="ru-RU" sz="3600" dirty="0"/>
              <a:t>.</a:t>
            </a:r>
          </a:p>
          <a:p>
            <a:pPr algn="just"/>
            <a:r>
              <a:rPr lang="ru-RU" sz="3600" dirty="0"/>
              <a:t> К их числу относятся </a:t>
            </a:r>
          </a:p>
          <a:p>
            <a:pPr algn="just"/>
            <a:r>
              <a:rPr lang="ru-RU" sz="3600" b="1" dirty="0"/>
              <a:t>дознаватель</a:t>
            </a:r>
            <a:r>
              <a:rPr lang="ru-RU" sz="3600" dirty="0"/>
              <a:t> (ч. 1 ст. 146 УПК РФ), </a:t>
            </a:r>
          </a:p>
          <a:p>
            <a:pPr algn="just"/>
            <a:r>
              <a:rPr lang="ru-RU" sz="3600" b="1" dirty="0"/>
              <a:t>органы дознания</a:t>
            </a:r>
            <a:r>
              <a:rPr lang="ru-RU" sz="3600" dirty="0"/>
              <a:t> (ст. 157 УПК РФ), </a:t>
            </a:r>
          </a:p>
          <a:p>
            <a:pPr algn="just"/>
            <a:r>
              <a:rPr lang="ru-RU" sz="3600" b="1" dirty="0"/>
              <a:t>следователь</a:t>
            </a:r>
            <a:r>
              <a:rPr lang="ru-RU" sz="3600" dirty="0"/>
              <a:t> (ч. 1 ст. 146 УПК РФ), </a:t>
            </a:r>
          </a:p>
          <a:p>
            <a:pPr algn="just"/>
            <a:r>
              <a:rPr lang="ru-RU" sz="3600" b="1" dirty="0"/>
              <a:t>руководитель следственного органа</a:t>
            </a:r>
            <a:r>
              <a:rPr lang="ru-RU" sz="3600" dirty="0"/>
              <a:t> (ч. 1 ст. 146 УПК РФ</a:t>
            </a:r>
            <a:r>
              <a:rPr lang="ru-RU" sz="3600" dirty="0" smtClean="0"/>
              <a:t>)</a:t>
            </a:r>
            <a:endParaRPr lang="ru-RU" sz="3600" dirty="0"/>
          </a:p>
          <a:p>
            <a:pPr algn="just"/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5009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392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3. Порядок возбуждения уголовного дела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2189" y="1156996"/>
            <a:ext cx="8733452" cy="5337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01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6266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14400"/>
            <a:ext cx="11049000" cy="5691673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Статья 147. Возбуждение уголовного дела частного и </a:t>
            </a:r>
            <a:r>
              <a:rPr lang="ru-RU" b="1" dirty="0" err="1"/>
              <a:t>частно</a:t>
            </a:r>
            <a:r>
              <a:rPr lang="ru-RU" b="1" dirty="0"/>
              <a:t>-публичного </a:t>
            </a:r>
            <a:r>
              <a:rPr lang="ru-RU" b="1" dirty="0" smtClean="0"/>
              <a:t>обвинения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1. Уголовные дела о преступлениях, указанных в части второй статьи 20 настоящего Кодекса, возбуждаются не иначе как по заявлению потерпевшего или его законного представителя:</a:t>
            </a:r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Если заявление подано в отношении лица, данные о котором потерпевшему не известны, то мировой судья отказывает в принятии заявления к своему производству и направляет указанное заявление руководителю следственного органа или начальнику органа дознания для решения вопроса о возбуждении уголовного дела, о чем уведомляет лицо, подавшее </a:t>
            </a:r>
            <a:r>
              <a:rPr lang="ru-RU" dirty="0" smtClean="0"/>
              <a:t>заявление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3. Уголовные дела о преступлениях, указанных в части третьей статьи 20 настоящего Кодекса, возбуждаются не иначе как по заявлению потерпевшего или его законного представителя. Производство по таким уголовным делам ведется в общем порядке.</a:t>
            </a:r>
          </a:p>
          <a:p>
            <a:pPr marL="0" indent="0">
              <a:buNone/>
            </a:pPr>
            <a:r>
              <a:rPr lang="ru-RU" dirty="0"/>
              <a:t>4. Руководитель следственного органа, следователь, а также дознаватель с согласия прокурора возбуждают уголовное дело о любом преступлении, указанном в частях второй и третьей статьи 20 настоящего Кодекса, и при отсутствии заявления потерпевшего или его законного представителя в случаях, предусмотренных частью четвертой статьи 20 настоящего Кодекса.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104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8646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5028"/>
            <a:ext cx="10806404" cy="5635689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 </a:t>
            </a:r>
            <a:r>
              <a:rPr lang="ru-RU" sz="3600" dirty="0"/>
              <a:t>УПК РФ (ч. 1 ст. 144) </a:t>
            </a:r>
            <a:r>
              <a:rPr lang="ru-RU" sz="3600" b="1" dirty="0"/>
              <a:t>до возбуждения уголовного дела </a:t>
            </a:r>
            <a:r>
              <a:rPr lang="ru-RU" sz="3600" b="1" dirty="0" smtClean="0"/>
              <a:t>допускает </a:t>
            </a:r>
            <a:r>
              <a:rPr lang="ru-RU" sz="3600" b="1" dirty="0"/>
              <a:t>производство нескольких следственных действий: </a:t>
            </a:r>
            <a:r>
              <a:rPr lang="ru-RU" sz="3600" dirty="0"/>
              <a:t>производить осмотр места происшествия, документов, предметов, трупа, освидетельствование, назначения и проведение судебной экспертизы, получать образцы для сравнительного исследования. </a:t>
            </a:r>
          </a:p>
          <a:p>
            <a:pPr algn="just"/>
            <a:r>
              <a:rPr lang="ru-RU" sz="3600" dirty="0"/>
              <a:t>Процессуальное решение о возбуждении уголовного дела облекается в форму соответствующего </a:t>
            </a:r>
            <a:r>
              <a:rPr lang="ru-RU" sz="3600" b="1" dirty="0"/>
              <a:t>постановления</a:t>
            </a:r>
            <a:r>
              <a:rPr lang="ru-RU" sz="3600" dirty="0"/>
              <a:t>. </a:t>
            </a:r>
          </a:p>
          <a:p>
            <a:pPr algn="just"/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209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253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Постановление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58416"/>
            <a:ext cx="10515600" cy="531854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smtClean="0"/>
              <a:t>Постановление  </a:t>
            </a:r>
            <a:r>
              <a:rPr lang="ru-RU" dirty="0" smtClean="0"/>
              <a:t>помимо общих требований к процессуальным документам (полнота, обоснованность, определенность и законность) должно содержать в себе следующие сведения (ч. 2 ст. 146 УПК РФ): </a:t>
            </a:r>
          </a:p>
          <a:p>
            <a:r>
              <a:rPr lang="ru-RU" dirty="0" smtClean="0"/>
              <a:t>дата, </a:t>
            </a:r>
          </a:p>
          <a:p>
            <a:r>
              <a:rPr lang="ru-RU" dirty="0" smtClean="0"/>
              <a:t>время и место его вынесения;</a:t>
            </a:r>
          </a:p>
          <a:p>
            <a:r>
              <a:rPr lang="ru-RU" dirty="0" smtClean="0"/>
              <a:t> кем оно вынесено; </a:t>
            </a:r>
          </a:p>
          <a:p>
            <a:r>
              <a:rPr lang="ru-RU" dirty="0" smtClean="0"/>
              <a:t>повод и основание для возбуждения уголовного дела; </a:t>
            </a:r>
          </a:p>
          <a:p>
            <a:r>
              <a:rPr lang="ru-RU" dirty="0" smtClean="0"/>
              <a:t>пункт, часть, статья УК РФ, на основании которых возбуждается уголовное дело. </a:t>
            </a:r>
          </a:p>
          <a:p>
            <a:pPr marL="0" indent="0">
              <a:buNone/>
            </a:pPr>
            <a:r>
              <a:rPr lang="ru-RU" dirty="0" smtClean="0"/>
              <a:t>Постановление о возбуждении уголовного дела выносит </a:t>
            </a:r>
            <a:r>
              <a:rPr lang="ru-RU" b="1" dirty="0" smtClean="0"/>
              <a:t>руководитель следственного органа, а также следователь или дознаватель (орган дознания).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2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1869"/>
          </a:xfrm>
        </p:spPr>
        <p:txBody>
          <a:bodyPr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3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4. Основания и порядок отказа в возбуждении уголовного дела</a:t>
            </a:r>
            <a:r>
              <a:rPr lang="ru-RU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56995"/>
            <a:ext cx="10515600" cy="5019967"/>
          </a:xfrm>
        </p:spPr>
        <p:txBody>
          <a:bodyPr/>
          <a:lstStyle/>
          <a:p>
            <a:pPr algn="just"/>
            <a:r>
              <a:rPr lang="ru-RU" sz="3200" b="1" i="1" dirty="0"/>
              <a:t>Отказ в возбуждении уголовного дела </a:t>
            </a:r>
            <a:r>
              <a:rPr lang="ru-RU" sz="3200" dirty="0"/>
              <a:t>- это такое процессуальное решение, которое принимается, если имелись поводы для начала уголовного преследования, но не установлено основание для этого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91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69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5820" y="855241"/>
            <a:ext cx="10868609" cy="5564220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/>
              <a:t>УПК РФ Статья 24. Основания отказа в возбуждении уголовного дела или прекращения уголовного дела </a:t>
            </a:r>
          </a:p>
          <a:p>
            <a:pPr marL="0" indent="0" algn="just">
              <a:buNone/>
            </a:pPr>
            <a:r>
              <a:rPr lang="ru-RU" sz="2000" dirty="0" smtClean="0"/>
              <a:t>1. Уголовное дело не может быть возбуждено, а возбужденное уголовное дело подлежит прекращению по следующим основаниям:</a:t>
            </a:r>
          </a:p>
          <a:p>
            <a:pPr algn="just"/>
            <a:r>
              <a:rPr lang="ru-RU" sz="2000" dirty="0" smtClean="0"/>
              <a:t>1) отсутствие события преступления;</a:t>
            </a:r>
          </a:p>
          <a:p>
            <a:pPr algn="just"/>
            <a:r>
              <a:rPr lang="ru-RU" sz="2000" dirty="0" smtClean="0"/>
              <a:t>2) отсутствие в деянии состава преступления;</a:t>
            </a:r>
          </a:p>
          <a:p>
            <a:pPr algn="just"/>
            <a:r>
              <a:rPr lang="ru-RU" sz="2000" dirty="0" smtClean="0"/>
              <a:t>3) истечение сроков давности уголовного преследования;</a:t>
            </a:r>
          </a:p>
          <a:p>
            <a:pPr algn="just"/>
            <a:r>
              <a:rPr lang="ru-RU" sz="2000" dirty="0" smtClean="0"/>
              <a:t>4) смерть подозреваемого или обвиняемого, за исключением случаев, когда производство по уголовному делу необходимо для реабилитации умершего;</a:t>
            </a:r>
          </a:p>
          <a:p>
            <a:pPr algn="just"/>
            <a:r>
              <a:rPr lang="ru-RU" sz="2000" dirty="0" smtClean="0"/>
              <a:t>5) отсутствие заявления потерпевшего, если уголовное дело может быть возбуждено не иначе как по его заявлению, за исключением случаев, предусмотренных частью четвертой статьи 20 настоящего Кодекса;</a:t>
            </a:r>
          </a:p>
          <a:p>
            <a:pPr algn="just"/>
            <a:r>
              <a:rPr lang="ru-RU" sz="2000" dirty="0" smtClean="0"/>
              <a:t>6) отсутствие заключения суда о наличии признаков преступления в действиях одного из лиц, указанных в пунктах 2 и 2.1 части первой статьи 448 настоящего Кодекса</a:t>
            </a:r>
          </a:p>
        </p:txBody>
      </p:sp>
    </p:spTree>
    <p:extLst>
      <p:ext uri="{BB962C8B-B14F-4D97-AF65-F5344CB8AC3E}">
        <p14:creationId xmlns:p14="http://schemas.microsoft.com/office/powerpoint/2010/main" val="100430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8565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1. Понятие и сущность стадии возбуждения уголовного дела </a:t>
            </a:r>
            <a:r>
              <a:rPr lang="ru-RU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06286"/>
            <a:ext cx="10515600" cy="4870677"/>
          </a:xfrm>
        </p:spPr>
        <p:txBody>
          <a:bodyPr>
            <a:normAutofit/>
          </a:bodyPr>
          <a:lstStyle/>
          <a:p>
            <a:pPr algn="just"/>
            <a:r>
              <a:rPr lang="ru-RU" sz="3200" b="1" i="1" dirty="0"/>
              <a:t>Возбуждение уголовного дела </a:t>
            </a:r>
            <a:r>
              <a:rPr lang="ru-RU" sz="3200" dirty="0"/>
              <a:t>— начальная обязательная стадия уголовного процесса. В этой стадии полномочные органы государства и должностные лица, получив сведения о совершенном или готовящемся преступлении, устанавливают наличие или отсутствие оснований для производства по уголовному делу и принимают решение о возбуждении уголовного дела либо об отказе в таковом. </a:t>
            </a:r>
          </a:p>
          <a:p>
            <a:pPr algn="just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27370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39770"/>
            <a:ext cx="10515600" cy="51195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УПК РФ Статья 149. Направление уголовного дела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2980"/>
            <a:ext cx="10515600" cy="4963983"/>
          </a:xfrm>
        </p:spPr>
        <p:txBody>
          <a:bodyPr>
            <a:normAutofit/>
          </a:bodyPr>
          <a:lstStyle/>
          <a:p>
            <a:pPr algn="just"/>
            <a:r>
              <a:rPr lang="ru-RU" sz="3200" dirty="0" smtClean="0"/>
              <a:t>После вынесения постановления о возбуждении уголовного дела в порядке, установленном статьей 146 настоящего Кодекса:</a:t>
            </a:r>
          </a:p>
          <a:p>
            <a:pPr marL="0" indent="0" algn="just">
              <a:buNone/>
            </a:pPr>
            <a:r>
              <a:rPr lang="ru-RU" sz="3200" dirty="0" smtClean="0"/>
              <a:t>2) следователь приступает к производству предварительного следствия;</a:t>
            </a:r>
          </a:p>
          <a:p>
            <a:pPr marL="0" indent="0" algn="just">
              <a:buNone/>
            </a:pPr>
            <a:r>
              <a:rPr lang="ru-RU" sz="3200" dirty="0" smtClean="0"/>
              <a:t>3) орган дознания производит неотложные следственные действия и направляет уголовное дело руководителю следственного органа, а по уголовным делам, указанным в части третьей статьи 150 настоящего Кодекса, производит дознание.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5454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2534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33061"/>
            <a:ext cx="10515600" cy="5243902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 smtClean="0"/>
              <a:t>Возбуждение </a:t>
            </a:r>
            <a:r>
              <a:rPr lang="ru-RU" sz="3600" dirty="0"/>
              <a:t>уголовного дела — стадия уголовного процесса, </a:t>
            </a:r>
            <a:r>
              <a:rPr lang="ru-RU" sz="3600" dirty="0" smtClean="0"/>
              <a:t>которая </a:t>
            </a:r>
            <a:r>
              <a:rPr lang="ru-RU" sz="3600" dirty="0"/>
              <a:t>обладает четырьмя обязательными признаками стадии и имеет:</a:t>
            </a:r>
          </a:p>
          <a:p>
            <a:r>
              <a:rPr lang="ru-RU" sz="3600" dirty="0"/>
              <a:t> 1) специфическую задачу;</a:t>
            </a:r>
          </a:p>
          <a:p>
            <a:r>
              <a:rPr lang="ru-RU" sz="3600" dirty="0"/>
              <a:t> 2) специфический круг участников, действующих в этой стадии; </a:t>
            </a:r>
          </a:p>
          <a:p>
            <a:r>
              <a:rPr lang="ru-RU" sz="3600" dirty="0"/>
              <a:t>3) специфические методы решения задачи; </a:t>
            </a:r>
          </a:p>
          <a:p>
            <a:r>
              <a:rPr lang="ru-RU" sz="3600" dirty="0"/>
              <a:t>4) специфическую структуру: начальный и конечный моменты, протяженность во времени.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030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195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0302"/>
            <a:ext cx="10515600" cy="5038628"/>
          </a:xfrm>
        </p:spPr>
        <p:txBody>
          <a:bodyPr>
            <a:normAutofit/>
          </a:bodyPr>
          <a:lstStyle/>
          <a:p>
            <a:pPr algn="just"/>
            <a:r>
              <a:rPr lang="ru-RU" sz="3200" b="1" i="1" dirty="0"/>
              <a:t>Специфическая задача стадии </a:t>
            </a:r>
            <a:r>
              <a:rPr lang="ru-RU" sz="3200" dirty="0"/>
              <a:t>возбуждения уголовного дела заключается в решении вопроса о возбуждении уголовного дела либо об отказе в таковом. </a:t>
            </a:r>
            <a:endParaRPr lang="ru-RU" sz="3200" dirty="0" smtClean="0"/>
          </a:p>
          <a:p>
            <a:pPr algn="just"/>
            <a:r>
              <a:rPr lang="ru-RU" sz="3200" b="1" i="1" dirty="0"/>
              <a:t>Специфический круг участников стадии </a:t>
            </a:r>
            <a:r>
              <a:rPr lang="ru-RU" sz="3200" dirty="0"/>
              <a:t>составляют заявитель, пострадавший, очевидцы, лицо, совершившее деяние, запрещенное уголовным законом, субъекты возбуждения уголовного дела.</a:t>
            </a:r>
          </a:p>
        </p:txBody>
      </p:sp>
    </p:spTree>
    <p:extLst>
      <p:ext uri="{BB962C8B-B14F-4D97-AF65-F5344CB8AC3E}">
        <p14:creationId xmlns:p14="http://schemas.microsoft.com/office/powerpoint/2010/main" val="235430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67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71804"/>
            <a:ext cx="10515600" cy="5990253"/>
          </a:xfrm>
        </p:spPr>
        <p:txBody>
          <a:bodyPr/>
          <a:lstStyle/>
          <a:p>
            <a:pPr algn="just"/>
            <a:r>
              <a:rPr lang="ru-RU" b="1" i="1" dirty="0"/>
              <a:t>Специфическая структура стадии </a:t>
            </a:r>
            <a:r>
              <a:rPr lang="ru-RU" dirty="0"/>
              <a:t>состоит в том, что начальным моментом является появление повода к возбуждению уголовного дела в компетентном органе, который должен быть проверен в течение трех суток (в исключительных случаях — 10 суток, а при необходимости производства документальных проверок, ревизий, судебных экспертиз, исследований документов, предметов, трупов, а также проведения оперативно-розыскных мероприятий руководитель следственного органа по ходатайству следователя, а прокурор по ходатайству дознавателя вправе продлить этот срок до 30 суток с обязательным указанием на конкретные, фактические обстоятельства, послужившие основанием для такого продления), а окончательным моментом является принятие одного из основных решений (либо о возбуждении уголовного де-ла, либо об отказе в таковом).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891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400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09128"/>
            <a:ext cx="10515600" cy="59902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3200" b="1" i="1" dirty="0"/>
              <a:t>Специфические методы решения задачи стадии </a:t>
            </a:r>
            <a:r>
              <a:rPr lang="ru-RU" sz="3200" dirty="0"/>
              <a:t>заключаются в том, что дознаватель, орган дознания, следователь, руководитель следственного органа вправе получать объяснения, образцы для сравнительного исследования, истребовать документы и предметы, изымать их в порядке, установленном </a:t>
            </a:r>
            <a:r>
              <a:rPr lang="ru-RU" sz="3200" dirty="0" smtClean="0"/>
              <a:t>УПК, </a:t>
            </a:r>
            <a:r>
              <a:rPr lang="ru-RU" sz="3200" dirty="0"/>
              <a:t>назначать судебную экспертизу, принимать участие в ее производстве и получать заключение эксперта в разумный срок, производить осмотр места происшествия, документов, предметов, трупов, освидетельствование, требовать производства документальных проверок, ревизий, исследований документов, предметов, трупов, привлекать к участию в этих действиях специалистов, давать органу дознания обязательное для исполнения письменное поручение о проведении оперативно-розыскных мероприятий.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778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0614"/>
          </a:xfrm>
        </p:spPr>
        <p:txBody>
          <a:bodyPr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 Поводы и основания для возбуждения уголовного дела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56996"/>
            <a:ext cx="10515600" cy="5019967"/>
          </a:xfrm>
        </p:spPr>
        <p:txBody>
          <a:bodyPr>
            <a:noAutofit/>
          </a:bodyPr>
          <a:lstStyle/>
          <a:p>
            <a:pPr algn="just"/>
            <a:r>
              <a:rPr lang="ru-RU" sz="3200" b="1" i="1" dirty="0"/>
              <a:t>Повод </a:t>
            </a:r>
            <a:r>
              <a:rPr lang="ru-RU" sz="3200" dirty="0"/>
              <a:t>к возбуждению уголовного дела это установленный законом источник информации, из которого становится известно о готовящемся, совершаемом или совершенном преступлении, материалы. </a:t>
            </a:r>
          </a:p>
          <a:p>
            <a:pPr algn="just"/>
            <a:r>
              <a:rPr lang="ru-RU" sz="3200" dirty="0"/>
              <a:t>Повод имеет две стороны: информационную и юридическую. </a:t>
            </a:r>
          </a:p>
          <a:p>
            <a:pPr algn="just"/>
            <a:r>
              <a:rPr lang="ru-RU" sz="3200" dirty="0"/>
              <a:t>Во-первых, он носит информационный характер о совершившемся деянии (информационная сторона повода), а во-вторых, обязывает компетентные органы начать проверку этой информации (юридическая сторона повода). </a:t>
            </a:r>
          </a:p>
          <a:p>
            <a:pPr algn="just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3547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25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2980"/>
            <a:ext cx="10515600" cy="4963983"/>
          </a:xfrm>
        </p:spPr>
        <p:txBody>
          <a:bodyPr/>
          <a:lstStyle/>
          <a:p>
            <a:r>
              <a:rPr lang="ru-RU" b="1" i="1" dirty="0"/>
              <a:t>Согласно ст. 140 УПК РФ поводами к возбуждению уголовного дела являются: </a:t>
            </a:r>
            <a:endParaRPr lang="ru-RU" dirty="0"/>
          </a:p>
          <a:p>
            <a:r>
              <a:rPr lang="ru-RU" dirty="0"/>
              <a:t>1) заявление о преступлении; </a:t>
            </a:r>
          </a:p>
          <a:p>
            <a:r>
              <a:rPr lang="ru-RU" dirty="0"/>
              <a:t>2) явка с повинной; </a:t>
            </a:r>
          </a:p>
          <a:p>
            <a:r>
              <a:rPr lang="ru-RU" dirty="0"/>
              <a:t>3) сообщение о совершенном или готовящемся преступлении, полученное из иных источников; </a:t>
            </a:r>
          </a:p>
          <a:p>
            <a:r>
              <a:rPr lang="ru-RU" dirty="0"/>
              <a:t>4) постановление прокурора о направлении соответствующих материалов в орган предварительного расследования для решения вопроса об уголовном преследовании.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018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061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Заявление о преступлении (ст. 141 УПК)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56996"/>
            <a:ext cx="10515600" cy="535577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1. Заявление о преступлении может быть сделано в устном или письменном виде.</a:t>
            </a:r>
          </a:p>
          <a:p>
            <a:pPr marL="0" indent="0" algn="just">
              <a:buNone/>
            </a:pPr>
            <a:r>
              <a:rPr lang="ru-RU" dirty="0" smtClean="0"/>
              <a:t>2. Письменное заявление о преступлении должно быть подписано заявителем.</a:t>
            </a:r>
          </a:p>
          <a:p>
            <a:pPr marL="0" indent="0" algn="just">
              <a:buNone/>
            </a:pPr>
            <a:r>
              <a:rPr lang="ru-RU" dirty="0" smtClean="0"/>
              <a:t>3. Устное заявление о преступлении заносится в протокол, который подписывается заявителем и лицом, принявшим данное заявление. Протокол должен содержать данные о заявителе, а также о документах, удостоверяющих личность заявителя.</a:t>
            </a:r>
          </a:p>
          <a:p>
            <a:pPr marL="0" indent="0" algn="just">
              <a:buNone/>
            </a:pPr>
            <a:r>
              <a:rPr lang="ru-RU" dirty="0" smtClean="0"/>
              <a:t>4. Если устное сообщение о преступлении сделано при производстве следственного действия или в ходе судебного разбирательства, то оно заносится соответственно в протокол следственного действия или протокол судебного заседания.</a:t>
            </a:r>
          </a:p>
          <a:p>
            <a:pPr marL="0" indent="0" algn="just">
              <a:buNone/>
            </a:pPr>
            <a:r>
              <a:rPr lang="ru-RU" dirty="0" smtClean="0"/>
              <a:t>5. В случае, когда заявитель не может лично присутствовать при составлении протокола, его заявление оформляется в порядке, установленном статьей 143 настоящего Кодекса.</a:t>
            </a:r>
          </a:p>
          <a:p>
            <a:pPr marL="0" indent="0" algn="just">
              <a:buNone/>
            </a:pPr>
            <a:r>
              <a:rPr lang="ru-RU" dirty="0" smtClean="0"/>
              <a:t>6. Заявитель предупреждается об уголовной ответственности за заведомо ложный донос в соответствии со статьей 306 Уголовного кодекса Российской Федерации, о чем в протоколе делается отметка, которая удостоверяется подписью заявителя.</a:t>
            </a:r>
          </a:p>
          <a:p>
            <a:pPr marL="0" indent="0" algn="just">
              <a:buNone/>
            </a:pPr>
            <a:r>
              <a:rPr lang="ru-RU" dirty="0" smtClean="0"/>
              <a:t>7. Анонимное заявление о преступлении не может служить поводом для возбуждения уголовного дела.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044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1535</Words>
  <Application>Microsoft Office PowerPoint</Application>
  <PresentationFormat>Широкоэкранный</PresentationFormat>
  <Paragraphs>78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Тема Office</vt:lpstr>
      <vt:lpstr>  Возбуждение уголовного дела </vt:lpstr>
      <vt:lpstr>1. Понятие и сущность стадии возбуждения уголовного дела  </vt:lpstr>
      <vt:lpstr>Презентация PowerPoint</vt:lpstr>
      <vt:lpstr>Презентация PowerPoint</vt:lpstr>
      <vt:lpstr>Презентация PowerPoint</vt:lpstr>
      <vt:lpstr>Презентация PowerPoint</vt:lpstr>
      <vt:lpstr>2. Поводы и основания для возбуждения уголовного дела </vt:lpstr>
      <vt:lpstr>Презентация PowerPoint</vt:lpstr>
      <vt:lpstr>Заявление о преступлении (ст. 141 УПК)</vt:lpstr>
      <vt:lpstr>Явка с повинной (ст. 142 УПК)</vt:lpstr>
      <vt:lpstr>Презентация PowerPoint</vt:lpstr>
      <vt:lpstr>Презентация PowerPoint</vt:lpstr>
      <vt:lpstr>Презентация PowerPoint</vt:lpstr>
      <vt:lpstr>3. Порядок возбуждения уголовного дела</vt:lpstr>
      <vt:lpstr>Презентация PowerPoint</vt:lpstr>
      <vt:lpstr>Презентация PowerPoint</vt:lpstr>
      <vt:lpstr>Постановление</vt:lpstr>
      <vt:lpstr>4. Основания и порядок отказа в возбуждении уголовного дела </vt:lpstr>
      <vt:lpstr>Презентация PowerPoint</vt:lpstr>
      <vt:lpstr>УПК РФ Статья 149. Направление уголовного дела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Возбуждение уголовного дела</dc:title>
  <dc:creator>RePack by Diakov</dc:creator>
  <cp:lastModifiedBy>RePack by Diakov</cp:lastModifiedBy>
  <cp:revision>9</cp:revision>
  <dcterms:created xsi:type="dcterms:W3CDTF">2018-11-06T20:38:37Z</dcterms:created>
  <dcterms:modified xsi:type="dcterms:W3CDTF">2018-11-07T02:44:01Z</dcterms:modified>
</cp:coreProperties>
</file>